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9" r:id="rId10"/>
    <p:sldId id="270" r:id="rId11"/>
    <p:sldId id="264" r:id="rId12"/>
    <p:sldId id="265" r:id="rId13"/>
    <p:sldId id="266" r:id="rId14"/>
    <p:sldId id="267" r:id="rId15"/>
    <p:sldId id="268" r:id="rId16"/>
    <p:sldId id="271" r:id="rId17"/>
    <p:sldId id="272" r:id="rId18"/>
    <p:sldId id="273" r:id="rId19"/>
    <p:sldId id="275" r:id="rId20"/>
    <p:sldId id="277" r:id="rId21"/>
    <p:sldId id="276" r:id="rId22"/>
    <p:sldId id="280" r:id="rId23"/>
    <p:sldId id="281" r:id="rId24"/>
    <p:sldId id="282" r:id="rId25"/>
    <p:sldId id="283" r:id="rId26"/>
    <p:sldId id="274" r:id="rId27"/>
    <p:sldId id="285" r:id="rId28"/>
    <p:sldId id="288" r:id="rId29"/>
    <p:sldId id="289" r:id="rId30"/>
    <p:sldId id="290" r:id="rId31"/>
    <p:sldId id="291" r:id="rId32"/>
    <p:sldId id="292" r:id="rId33"/>
    <p:sldId id="293" r:id="rId34"/>
    <p:sldId id="278" r:id="rId35"/>
    <p:sldId id="286" r:id="rId36"/>
    <p:sldId id="294" r:id="rId37"/>
    <p:sldId id="287" r:id="rId38"/>
    <p:sldId id="27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BBEAD8-9805-154A-B533-B5CDA2619DD7}" v="164" dt="2023-08-08T09:55:55.6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94"/>
  </p:normalViewPr>
  <p:slideViewPr>
    <p:cSldViewPr snapToGrid="0">
      <p:cViewPr varScale="1">
        <p:scale>
          <a:sx n="121" d="100"/>
          <a:sy n="121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5AFAC-338C-8363-E550-E490C1ED1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1F362-A0C7-B4D9-1B9A-88C830FC8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1127F-615B-980B-DC29-D9F9CEDA6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E9D28-9D30-024A-BF63-D381021C1296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744EB-6156-293F-D35D-8160C97D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F8126-6AAF-1C99-8BF2-633B2CD0D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4BBE-9D13-8440-A5B3-52BEB9D7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96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893B-06A8-B3A6-F951-7E1A7473B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92AAE-3A76-AD4A-310D-6CCB3B168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C1B06-F557-B75B-5DC5-302304ECE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E9D28-9D30-024A-BF63-D381021C1296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581E3-5A18-79AF-8F88-6F997209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B84DA-DE07-33C0-A284-06A528EF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4BBE-9D13-8440-A5B3-52BEB9D7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FB9599-B239-B08B-E37E-F5A8A40EB5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307C4-56C2-A7BE-04A1-88A04BDAA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411B5-ECDE-8DAC-F45C-1862769BF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E9D28-9D30-024A-BF63-D381021C1296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4F2F9-D703-4BF3-0C73-0AF2C9AEF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33FC3-DD25-7C83-92B6-37282005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4BBE-9D13-8440-A5B3-52BEB9D7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5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CDCE-B645-FB60-0BD2-B8166A5C1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5FC67-0A48-F71F-1091-A036705C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018A7-8025-C03F-089F-906147AFB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E9D28-9D30-024A-BF63-D381021C1296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460F-38F3-8BCE-6F62-565BDD33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4E14B-979E-60D0-75EE-302C2B43A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4BBE-9D13-8440-A5B3-52BEB9D7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6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4543-723B-9A06-AFBD-4B6DFA0F4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48691-B51B-7F0B-E533-075D9C593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ACB62-F2B4-3AED-F4AA-59CBD5C8C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E9D28-9D30-024A-BF63-D381021C1296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37EF6-3F9C-BC7E-CB95-5528D6A9E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72C3D-D7FA-8919-717F-5AC0A10A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4BBE-9D13-8440-A5B3-52BEB9D7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8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7CE53-86C7-759A-1C68-AC7D93916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32DC4-30A6-F80B-C5B9-EFB453EDE6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627A5-5E52-D735-7B6C-071C5C597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4B7E9-5C90-24E7-3BB6-2676C5312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E9D28-9D30-024A-BF63-D381021C1296}" type="datetimeFigureOut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4D33D-3965-E73C-F36E-D018B755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D2115-8543-22BF-8D29-EE7D894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4BBE-9D13-8440-A5B3-52BEB9D7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05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1417-B0E9-131A-9D11-9F694F076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FE7E3-76C6-545D-107C-20C3A7F55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9CA98-3A22-DC6D-FB5C-0058B24B0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079FD-9FC0-1DAD-84DB-16AA480855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F2640-59F1-9E62-D683-AE89E1E73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DA8FD-3CA9-1A32-693A-028736551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E9D28-9D30-024A-BF63-D381021C1296}" type="datetimeFigureOut">
              <a:rPr lang="en-US" smtClean="0"/>
              <a:t>8/7/23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F60D6E-65C1-2054-6B05-B74710935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822C4-0A12-5703-ADC3-097C2591C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4BBE-9D13-8440-A5B3-52BEB9D7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17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72AA-AB26-30A9-6A85-CD5CAF2E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DC59E-81FA-7DDD-82CD-522B49AA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E9D28-9D30-024A-BF63-D381021C1296}" type="datetimeFigureOut">
              <a:rPr lang="en-US" smtClean="0"/>
              <a:t>8/7/23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70A49-26D0-F113-ED66-97A411838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AD32B-B8A9-4DAA-F712-CBF5D4B2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4BBE-9D13-8440-A5B3-52BEB9D7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39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0865BC-BC00-0174-9B68-964E17043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E9D28-9D30-024A-BF63-D381021C1296}" type="datetimeFigureOut">
              <a:rPr lang="en-US" smtClean="0"/>
              <a:t>8/7/23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92EE5-D7FF-7E95-CF9C-2251FD622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574DE-C7F7-7340-C509-3A65EC817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4BBE-9D13-8440-A5B3-52BEB9D7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10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25F8B-EA74-CB6E-CFFB-CB579B624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1E720-5FF8-7A86-9061-85F3745FA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58B7B-A6E9-02F7-AEDC-5A2B46809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8FDB9-09CC-B8D3-E0B3-764F00DE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E9D28-9D30-024A-BF63-D381021C1296}" type="datetimeFigureOut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6C5EB-8466-D2AD-AE3E-8C975D56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0F299-2F5C-6940-8000-87798E72B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4BBE-9D13-8440-A5B3-52BEB9D7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97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0F87-18AF-A17D-A247-436A4723A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33F63-74F5-9594-25B6-FD735881C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118E1-7A80-5F66-4B0D-0D334776A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90A93-4286-539E-A719-F8129A3B7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E9D28-9D30-024A-BF63-D381021C1296}" type="datetimeFigureOut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EC12A-1FD5-D511-A456-D6B10E516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9ADA5-8F06-21FA-B4DD-BC4A80BE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4BBE-9D13-8440-A5B3-52BEB9D7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22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1AE410-8926-F817-EF15-19754681D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B681B-FAFD-51FD-B357-ACE243153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5510B-0D0E-762E-2D28-D154F2970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E9D28-9D30-024A-BF63-D381021C1296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7B69D-804C-5FED-D871-070E915E0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D451D-AE53-2567-3AC9-91862AEC8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4BBE-9D13-8440-A5B3-52BEB9D7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9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6298-747C-AF89-4F2F-59A2E2960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Making a </a:t>
            </a:r>
            <a:r>
              <a:rPr lang="en-US" dirty="0" err="1"/>
              <a:t>pisca</a:t>
            </a:r>
            <a:r>
              <a:rPr lang="en-US" dirty="0"/>
              <a:t> XML by hand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2C50B7-FB73-749C-0FC3-BCC798959D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2023-08-07</a:t>
            </a:r>
          </a:p>
        </p:txBody>
      </p:sp>
    </p:spTree>
    <p:extLst>
      <p:ext uri="{BB962C8B-B14F-4D97-AF65-F5344CB8AC3E}">
        <p14:creationId xmlns:p14="http://schemas.microsoft.com/office/powerpoint/2010/main" val="1138252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06D9E-1738-CE18-326A-798BB7E76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8BB97-4BD2-DD60-706A-B52E9D3EE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D9A66-2ACC-1960-9350-59AC1CCDA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09"/>
          <a:stretch/>
        </p:blipFill>
        <p:spPr>
          <a:xfrm>
            <a:off x="2438762" y="0"/>
            <a:ext cx="7314475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81C1-01D1-B898-D2BB-741F6D8E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file by eye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72407-8F70-4BDB-4208-766217333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1523" y="1556684"/>
            <a:ext cx="3948953" cy="4351338"/>
          </a:xfrm>
        </p:spPr>
        <p:txBody>
          <a:bodyPr/>
          <a:lstStyle/>
          <a:p>
            <a:r>
              <a:rPr lang="en-US" dirty="0"/>
              <a:t>In this case, I’m assuming that there is error in the location of the copy number estimation, rather than three independent breaks in different samples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B9320B-0F06-252E-4237-D4BAD59D8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1"/>
          <a:stretch/>
        </p:blipFill>
        <p:spPr>
          <a:xfrm>
            <a:off x="318620" y="1690688"/>
            <a:ext cx="3594100" cy="3994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8FE045-139D-47AD-722B-90D21ECF9D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2"/>
          <a:stretch/>
        </p:blipFill>
        <p:spPr>
          <a:xfrm>
            <a:off x="8070476" y="1452282"/>
            <a:ext cx="3594100" cy="402776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5C5DD9-B56E-EFDA-75B4-A3DCAC094860}"/>
              </a:ext>
            </a:extLst>
          </p:cNvPr>
          <p:cNvCxnSpPr/>
          <p:nvPr/>
        </p:nvCxnSpPr>
        <p:spPr>
          <a:xfrm>
            <a:off x="10770321" y="739588"/>
            <a:ext cx="0" cy="516843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1CCF41-F20A-E2AB-EAE7-B82171EB4AE3}"/>
              </a:ext>
            </a:extLst>
          </p:cNvPr>
          <p:cNvCxnSpPr>
            <a:cxnSpLocks/>
          </p:cNvCxnSpPr>
          <p:nvPr/>
        </p:nvCxnSpPr>
        <p:spPr>
          <a:xfrm>
            <a:off x="3002403" y="1990165"/>
            <a:ext cx="0" cy="118334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038EEC-1DE1-EFCC-63FF-A4715A78E264}"/>
              </a:ext>
            </a:extLst>
          </p:cNvPr>
          <p:cNvCxnSpPr>
            <a:cxnSpLocks/>
          </p:cNvCxnSpPr>
          <p:nvPr/>
        </p:nvCxnSpPr>
        <p:spPr>
          <a:xfrm>
            <a:off x="3665791" y="3173506"/>
            <a:ext cx="0" cy="2554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9AB562-7502-5719-F214-95D4C561E85F}"/>
              </a:ext>
            </a:extLst>
          </p:cNvPr>
          <p:cNvCxnSpPr>
            <a:cxnSpLocks/>
          </p:cNvCxnSpPr>
          <p:nvPr/>
        </p:nvCxnSpPr>
        <p:spPr>
          <a:xfrm>
            <a:off x="2365908" y="1583578"/>
            <a:ext cx="0" cy="2554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90A8CF-EE38-2AAE-47F0-270A7EBE3AF1}"/>
              </a:ext>
            </a:extLst>
          </p:cNvPr>
          <p:cNvCxnSpPr>
            <a:cxnSpLocks/>
          </p:cNvCxnSpPr>
          <p:nvPr/>
        </p:nvCxnSpPr>
        <p:spPr>
          <a:xfrm>
            <a:off x="2365908" y="3551331"/>
            <a:ext cx="0" cy="2554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4786CB-7194-B77F-C81C-045C0FD3560B}"/>
              </a:ext>
            </a:extLst>
          </p:cNvPr>
          <p:cNvCxnSpPr>
            <a:cxnSpLocks/>
          </p:cNvCxnSpPr>
          <p:nvPr/>
        </p:nvCxnSpPr>
        <p:spPr>
          <a:xfrm>
            <a:off x="3006111" y="3806825"/>
            <a:ext cx="0" cy="2554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341F76-8619-4D82-1E1F-EA560D4B24CE}"/>
              </a:ext>
            </a:extLst>
          </p:cNvPr>
          <p:cNvCxnSpPr>
            <a:cxnSpLocks/>
          </p:cNvCxnSpPr>
          <p:nvPr/>
        </p:nvCxnSpPr>
        <p:spPr>
          <a:xfrm>
            <a:off x="2377807" y="4187825"/>
            <a:ext cx="0" cy="2554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195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43F4B-CBE0-5CBC-1593-03512BD7F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script to convert csv alignment into a </a:t>
            </a:r>
            <a:r>
              <a:rPr lang="en-US" dirty="0" err="1"/>
              <a:t>dataframe</a:t>
            </a:r>
            <a:r>
              <a:rPr lang="en-US" dirty="0"/>
              <a:t> of letters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A613F4-35BB-FBBB-5283-89831211E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55" y="1860620"/>
            <a:ext cx="6120691" cy="4952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2C0168-A006-BC67-7053-A1033C502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449" y="2436063"/>
            <a:ext cx="5222996" cy="24813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A75A4B-300B-C78F-8ADF-BBE5E8777118}"/>
              </a:ext>
            </a:extLst>
          </p:cNvPr>
          <p:cNvSpPr txBox="1"/>
          <p:nvPr/>
        </p:nvSpPr>
        <p:spPr>
          <a:xfrm>
            <a:off x="7169643" y="5662795"/>
            <a:ext cx="472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B == 2 or diploid part of the genome etc. </a:t>
            </a:r>
          </a:p>
        </p:txBody>
      </p:sp>
    </p:spTree>
    <p:extLst>
      <p:ext uri="{BB962C8B-B14F-4D97-AF65-F5344CB8AC3E}">
        <p14:creationId xmlns:p14="http://schemas.microsoft.com/office/powerpoint/2010/main" val="176369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A4D56-5B9B-79B4-D5E8-2040B03A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script adds in dates from a csv file</a:t>
            </a:r>
            <a:br>
              <a:rPr lang="en-US" dirty="0"/>
            </a:br>
            <a:r>
              <a:rPr lang="en-US" dirty="0"/>
              <a:t>Write out the taxa block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064DDC-A134-78D6-1693-CC632050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27" y="2208184"/>
            <a:ext cx="8752490" cy="4579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59808-0660-0D3C-31CC-2C57F4677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703" y="1027906"/>
            <a:ext cx="7352069" cy="3847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B5A15-D688-C81D-F788-176D2A96B6AA}"/>
              </a:ext>
            </a:extLst>
          </p:cNvPr>
          <p:cNvSpPr txBox="1"/>
          <p:nvPr/>
        </p:nvSpPr>
        <p:spPr>
          <a:xfrm>
            <a:off x="9743090" y="4952931"/>
            <a:ext cx="1870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Bonus – added ‘trait’ called “compartment” </a:t>
            </a:r>
          </a:p>
        </p:txBody>
      </p:sp>
    </p:spTree>
    <p:extLst>
      <p:ext uri="{BB962C8B-B14F-4D97-AF65-F5344CB8AC3E}">
        <p14:creationId xmlns:p14="http://schemas.microsoft.com/office/powerpoint/2010/main" val="2116708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BB584-F7B2-E171-0A18-0A2D68FE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script writes out the alignment block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A43C4-CAF6-CAE1-9A3F-3FB777ADC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493" y="4325454"/>
            <a:ext cx="7772400" cy="4067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9C2F6A-D07C-DC55-FDB4-CF18B820E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6995"/>
            <a:ext cx="7772400" cy="24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3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4388-272D-491E-7C5C-CC9C2468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Stem.xml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56B23-F01C-FD66-46B6-ECAFC796A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script writes the </a:t>
            </a:r>
          </a:p>
          <a:p>
            <a:r>
              <a:rPr lang="en-US" dirty="0">
                <a:solidFill>
                  <a:srgbClr val="0070C0"/>
                </a:solidFill>
              </a:rPr>
              <a:t>Taxa block </a:t>
            </a:r>
          </a:p>
          <a:p>
            <a:r>
              <a:rPr lang="en-US" dirty="0">
                <a:solidFill>
                  <a:srgbClr val="0070C0"/>
                </a:solidFill>
              </a:rPr>
              <a:t>Alignment block</a:t>
            </a:r>
          </a:p>
          <a:p>
            <a:r>
              <a:rPr lang="en-US" dirty="0"/>
              <a:t>Output to </a:t>
            </a:r>
            <a:r>
              <a:rPr lang="en-US" dirty="0" err="1"/>
              <a:t>stem.xml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2277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DCF4F-4C7D-AEE1-5049-B60A3444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strict clock with constant pop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43C6D-7104-8F1A-DEEA-4D5E968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6959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Copy/paste newly generated taxa block </a:t>
            </a:r>
          </a:p>
          <a:p>
            <a:r>
              <a:rPr lang="en-US" dirty="0" err="1">
                <a:solidFill>
                  <a:srgbClr val="00B050"/>
                </a:solidFill>
              </a:rPr>
              <a:t>generalDataType</a:t>
            </a:r>
            <a:r>
              <a:rPr lang="en-US" dirty="0">
                <a:solidFill>
                  <a:srgbClr val="00B050"/>
                </a:solidFill>
              </a:rPr>
              <a:t> pasted unchanged </a:t>
            </a:r>
          </a:p>
          <a:p>
            <a:r>
              <a:rPr lang="en-US" dirty="0">
                <a:solidFill>
                  <a:srgbClr val="0070C0"/>
                </a:solidFill>
              </a:rPr>
              <a:t>Copy/paste newly generated alignment block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5F053D-9618-6AEA-806D-2669E4346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379" y="1500256"/>
            <a:ext cx="7772400" cy="467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60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DCF4F-4C7D-AEE1-5049-B60A3444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strict clock with constant pop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43C6D-7104-8F1A-DEEA-4D5E968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6959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Copy paste constant size block </a:t>
            </a:r>
          </a:p>
          <a:p>
            <a:r>
              <a:rPr lang="en-US" dirty="0">
                <a:solidFill>
                  <a:srgbClr val="00B050"/>
                </a:solidFill>
              </a:rPr>
              <a:t>Coalescent simulator (</a:t>
            </a:r>
            <a:r>
              <a:rPr lang="en-US" dirty="0">
                <a:solidFill>
                  <a:srgbClr val="FF0000"/>
                </a:solidFill>
              </a:rPr>
              <a:t>make sure constant size linked as above)</a:t>
            </a:r>
          </a:p>
          <a:p>
            <a:r>
              <a:rPr lang="en-US" dirty="0">
                <a:solidFill>
                  <a:srgbClr val="00B050"/>
                </a:solidFill>
              </a:rPr>
              <a:t>Tree model copy paste as is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DD3A5-2519-EE2A-7833-36C0321E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159" y="1614860"/>
            <a:ext cx="7772400" cy="409073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B2EE29E6-8F34-3A57-450C-6C0744C8E53E}"/>
              </a:ext>
            </a:extLst>
          </p:cNvPr>
          <p:cNvSpPr/>
          <p:nvPr/>
        </p:nvSpPr>
        <p:spPr>
          <a:xfrm>
            <a:off x="4435366" y="1690688"/>
            <a:ext cx="1923393" cy="6005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DF105F87-1159-1ACF-290A-B9331A9CB303}"/>
              </a:ext>
            </a:extLst>
          </p:cNvPr>
          <p:cNvSpPr/>
          <p:nvPr/>
        </p:nvSpPr>
        <p:spPr>
          <a:xfrm>
            <a:off x="7149662" y="3209432"/>
            <a:ext cx="1923393" cy="6005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24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DCF4F-4C7D-AEE1-5049-B60A3444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strict clock with constant pop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43C6D-7104-8F1A-DEEA-4D5E968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386959" cy="47538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Coalescent likelihood (make sure </a:t>
            </a:r>
            <a:r>
              <a:rPr lang="en-US" dirty="0" err="1">
                <a:solidFill>
                  <a:srgbClr val="FF0000"/>
                </a:solidFill>
              </a:rPr>
              <a:t>constantsize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model</a:t>
            </a:r>
            <a:r>
              <a:rPr lang="en-US" dirty="0">
                <a:solidFill>
                  <a:schemeClr val="accent6"/>
                </a:solidFill>
              </a:rPr>
              <a:t>)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00B050"/>
                </a:solidFill>
              </a:rPr>
              <a:t>Strictclock</a:t>
            </a:r>
            <a:r>
              <a:rPr lang="en-US" dirty="0">
                <a:solidFill>
                  <a:srgbClr val="00B050"/>
                </a:solidFill>
              </a:rPr>
              <a:t> copy/paste</a:t>
            </a:r>
          </a:p>
          <a:p>
            <a:r>
              <a:rPr lang="en-US" dirty="0">
                <a:solidFill>
                  <a:srgbClr val="00B050"/>
                </a:solidFill>
              </a:rPr>
              <a:t>Freq model copy/paste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80150-535B-CB90-7498-3854C0E1E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890" y="1603700"/>
            <a:ext cx="7772400" cy="3839785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B1D4439C-9CDE-FADF-DA8B-EB2FE3379367}"/>
              </a:ext>
            </a:extLst>
          </p:cNvPr>
          <p:cNvSpPr/>
          <p:nvPr/>
        </p:nvSpPr>
        <p:spPr>
          <a:xfrm>
            <a:off x="8219090" y="1603700"/>
            <a:ext cx="1439917" cy="498369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7FDA1E8C-C218-7923-E3A2-5EEF107D2165}"/>
              </a:ext>
            </a:extLst>
          </p:cNvPr>
          <p:cNvSpPr/>
          <p:nvPr/>
        </p:nvSpPr>
        <p:spPr>
          <a:xfrm>
            <a:off x="4477408" y="3317902"/>
            <a:ext cx="2406868" cy="62347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118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DCF4F-4C7D-AEE1-5049-B60A3444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strict clock with constant pop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43C6D-7104-8F1A-DEEA-4D5E968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386959" cy="475385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AbsoluteCNA</a:t>
            </a:r>
            <a:r>
              <a:rPr lang="en-US" dirty="0">
                <a:solidFill>
                  <a:srgbClr val="00B050"/>
                </a:solidFill>
              </a:rPr>
              <a:t> (Copy/paste)</a:t>
            </a:r>
          </a:p>
          <a:p>
            <a:r>
              <a:rPr lang="en-US" dirty="0">
                <a:solidFill>
                  <a:srgbClr val="00B050"/>
                </a:solidFill>
              </a:rPr>
              <a:t>Site model (c/p)</a:t>
            </a:r>
          </a:p>
          <a:p>
            <a:r>
              <a:rPr lang="en-US" dirty="0" err="1">
                <a:solidFill>
                  <a:srgbClr val="00B050"/>
                </a:solidFill>
              </a:rPr>
              <a:t>CenancestroTL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(Make sure strict clock inherited)</a:t>
            </a:r>
          </a:p>
          <a:p>
            <a:r>
              <a:rPr lang="en-US" dirty="0">
                <a:solidFill>
                  <a:srgbClr val="FF0000"/>
                </a:solidFill>
              </a:rPr>
              <a:t>Change </a:t>
            </a:r>
            <a:r>
              <a:rPr lang="en-US" dirty="0" err="1">
                <a:solidFill>
                  <a:srgbClr val="FF0000"/>
                </a:solidFill>
              </a:rPr>
              <a:t>luca_branch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dirty="0" err="1">
                <a:solidFill>
                  <a:srgbClr val="FF0000"/>
                </a:solidFill>
              </a:rPr>
              <a:t>luca_height</a:t>
            </a:r>
            <a:r>
              <a:rPr lang="en-US" dirty="0">
                <a:solidFill>
                  <a:srgbClr val="FF0000"/>
                </a:solidFill>
              </a:rPr>
              <a:t> prior values 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D2119-68C7-98C8-75E0-064C0C7A5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643" y="1324209"/>
            <a:ext cx="7772400" cy="4945305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445599BE-A085-A982-5FA1-DAA16D85411E}"/>
              </a:ext>
            </a:extLst>
          </p:cNvPr>
          <p:cNvSpPr/>
          <p:nvPr/>
        </p:nvSpPr>
        <p:spPr>
          <a:xfrm>
            <a:off x="6835667" y="5646037"/>
            <a:ext cx="2406868" cy="62347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C1EA1F7F-B78E-7332-CF14-D6CAA9EA1FF8}"/>
              </a:ext>
            </a:extLst>
          </p:cNvPr>
          <p:cNvSpPr/>
          <p:nvPr/>
        </p:nvSpPr>
        <p:spPr>
          <a:xfrm>
            <a:off x="6921062" y="4711262"/>
            <a:ext cx="1439917" cy="49836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18790-BAD6-CC85-1354-760B8B9336CE}"/>
              </a:ext>
            </a:extLst>
          </p:cNvPr>
          <p:cNvSpPr txBox="1"/>
          <p:nvPr/>
        </p:nvSpPr>
        <p:spPr>
          <a:xfrm>
            <a:off x="8360978" y="4622756"/>
            <a:ext cx="3168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Important priors in here </a:t>
            </a:r>
            <a:r>
              <a:rPr lang="en-US" dirty="0" err="1">
                <a:solidFill>
                  <a:srgbClr val="FF0000"/>
                </a:solidFill>
              </a:rPr>
              <a:t>luca_branch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dirty="0" err="1">
                <a:solidFill>
                  <a:srgbClr val="FF0000"/>
                </a:solidFill>
              </a:rPr>
              <a:t>luca_height</a:t>
            </a:r>
            <a:r>
              <a:rPr lang="en-US" dirty="0">
                <a:solidFill>
                  <a:srgbClr val="FF0000"/>
                </a:solidFill>
              </a:rPr>
              <a:t> manually change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5A2CBDB6-F7E9-AF44-B860-4728A8FEFA99}"/>
              </a:ext>
            </a:extLst>
          </p:cNvPr>
          <p:cNvSpPr/>
          <p:nvPr/>
        </p:nvSpPr>
        <p:spPr>
          <a:xfrm>
            <a:off x="6921061" y="5190915"/>
            <a:ext cx="1439917" cy="49836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238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C8E36-028D-3AEA-B9B6-A7B85714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number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C8D00-FB82-FF50-49F5-9EBE26A8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553" y="1825624"/>
            <a:ext cx="4755776" cy="4351338"/>
          </a:xfrm>
        </p:spPr>
        <p:txBody>
          <a:bodyPr>
            <a:normAutofit/>
          </a:bodyPr>
          <a:lstStyle/>
          <a:p>
            <a:r>
              <a:rPr lang="en-US" dirty="0"/>
              <a:t>In our lab, we tend to use an R package called ‘ACE’</a:t>
            </a:r>
          </a:p>
          <a:p>
            <a:r>
              <a:rPr lang="en-US" dirty="0"/>
              <a:t>This generates ABSOLUTE copy number (</a:t>
            </a:r>
            <a:r>
              <a:rPr lang="en-US" dirty="0" err="1"/>
              <a:t>ie</a:t>
            </a:r>
            <a:r>
              <a:rPr lang="en-US" dirty="0"/>
              <a:t>. Not allele specific, just a single number at each ‘bin’ agnostic to which chromosomes have been amplified.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B955D-7AF9-EA48-274D-9C1F58077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056" y="1438704"/>
            <a:ext cx="6406474" cy="512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08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DCF4F-4C7D-AEE1-5049-B60A3444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strict clock with constant pop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43C6D-7104-8F1A-DEEA-4D5E968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386959" cy="47538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Trivial mostly unchanged at end </a:t>
            </a:r>
          </a:p>
          <a:p>
            <a:r>
              <a:rPr lang="en-US" dirty="0">
                <a:solidFill>
                  <a:srgbClr val="00B050"/>
                </a:solidFill>
              </a:rPr>
              <a:t>(Can edit number of </a:t>
            </a:r>
            <a:r>
              <a:rPr lang="en-US" dirty="0" err="1">
                <a:solidFill>
                  <a:srgbClr val="FF0000"/>
                </a:solidFill>
              </a:rPr>
              <a:t>mcmc</a:t>
            </a:r>
            <a:r>
              <a:rPr lang="en-US" dirty="0">
                <a:solidFill>
                  <a:srgbClr val="FF0000"/>
                </a:solidFill>
              </a:rPr>
              <a:t> generations and log file names</a:t>
            </a:r>
            <a:r>
              <a:rPr lang="en-US" dirty="0">
                <a:solidFill>
                  <a:srgbClr val="00B050"/>
                </a:solidFill>
              </a:rPr>
              <a:t>) 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DC0A8-96DF-FCB3-72DC-FBC8E0C2B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962" y="-73572"/>
            <a:ext cx="5889579" cy="685800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AD887EC3-7746-E09D-7508-705EAE44DE0F}"/>
              </a:ext>
            </a:extLst>
          </p:cNvPr>
          <p:cNvSpPr/>
          <p:nvPr/>
        </p:nvSpPr>
        <p:spPr>
          <a:xfrm>
            <a:off x="9201806" y="4816365"/>
            <a:ext cx="1439917" cy="49836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063DFE2F-1447-19E7-F389-BE4B7E7EF7CE}"/>
              </a:ext>
            </a:extLst>
          </p:cNvPr>
          <p:cNvSpPr/>
          <p:nvPr/>
        </p:nvSpPr>
        <p:spPr>
          <a:xfrm>
            <a:off x="9201806" y="5551212"/>
            <a:ext cx="1439917" cy="49836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578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CC17-C3A8-C7C9-2C22-5F39D5D1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strict clock, exponential growth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745B-0C57-3D87-BE4C-DF9063936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7979" cy="435133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Taxa block copy and pasted from R </a:t>
            </a:r>
          </a:p>
          <a:p>
            <a:r>
              <a:rPr lang="en-US" dirty="0">
                <a:solidFill>
                  <a:srgbClr val="00B050"/>
                </a:solidFill>
              </a:rPr>
              <a:t>General data type unchanged </a:t>
            </a:r>
          </a:p>
          <a:p>
            <a:r>
              <a:rPr lang="en-US" dirty="0">
                <a:solidFill>
                  <a:schemeClr val="accent1"/>
                </a:solidFill>
              </a:rPr>
              <a:t>Alignment block copy and pasted from 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CA75C-D213-0121-7082-84EDDA255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25625"/>
            <a:ext cx="7772400" cy="410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70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CC17-C3A8-C7C9-2C22-5F39D5D1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strict clock, exponential growth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745B-0C57-3D87-BE4C-DF9063936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7979" cy="435133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Exponential growth block copy paste</a:t>
            </a:r>
          </a:p>
          <a:p>
            <a:r>
              <a:rPr lang="en-US" dirty="0">
                <a:solidFill>
                  <a:srgbClr val="00B050"/>
                </a:solidFill>
              </a:rPr>
              <a:t>Coalescent sim </a:t>
            </a:r>
            <a:r>
              <a:rPr lang="en-US" dirty="0">
                <a:solidFill>
                  <a:srgbClr val="FF0000"/>
                </a:solidFill>
              </a:rPr>
              <a:t>(make sure inherits exp growth</a:t>
            </a:r>
            <a:r>
              <a:rPr lang="en-US" dirty="0">
                <a:solidFill>
                  <a:srgbClr val="00B050"/>
                </a:solidFill>
              </a:rPr>
              <a:t>) </a:t>
            </a:r>
          </a:p>
          <a:p>
            <a:r>
              <a:rPr lang="en-US" dirty="0">
                <a:solidFill>
                  <a:srgbClr val="00B050"/>
                </a:solidFill>
              </a:rPr>
              <a:t>Tree model copy paste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8C8AB-E5D7-7B3A-0B53-A6208B9D7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623" y="1394369"/>
            <a:ext cx="7772400" cy="4952129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65DE1F0B-BC2D-36B5-2B6D-D5E42C9698EF}"/>
              </a:ext>
            </a:extLst>
          </p:cNvPr>
          <p:cNvSpPr/>
          <p:nvPr/>
        </p:nvSpPr>
        <p:spPr>
          <a:xfrm>
            <a:off x="4372304" y="1690688"/>
            <a:ext cx="1912882" cy="50597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37BD09B8-6680-6198-1BD5-B434C7C3E88F}"/>
              </a:ext>
            </a:extLst>
          </p:cNvPr>
          <p:cNvSpPr/>
          <p:nvPr/>
        </p:nvSpPr>
        <p:spPr>
          <a:xfrm>
            <a:off x="7215352" y="3512619"/>
            <a:ext cx="1912882" cy="50597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121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CC17-C3A8-C7C9-2C22-5F39D5D1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strict clock, exponential growth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745B-0C57-3D87-BE4C-DF9063936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7979" cy="4351338"/>
          </a:xfrm>
        </p:spPr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Coalescentlik</a:t>
            </a:r>
            <a:r>
              <a:rPr lang="en-US" dirty="0">
                <a:solidFill>
                  <a:srgbClr val="00B050"/>
                </a:solidFill>
              </a:rPr>
              <a:t> copy paste </a:t>
            </a:r>
            <a:r>
              <a:rPr lang="en-US" dirty="0">
                <a:solidFill>
                  <a:srgbClr val="FF0000"/>
                </a:solidFill>
              </a:rPr>
              <a:t>(inherit exp growth)</a:t>
            </a:r>
          </a:p>
          <a:p>
            <a:r>
              <a:rPr lang="en-US" dirty="0">
                <a:solidFill>
                  <a:srgbClr val="00B050"/>
                </a:solidFill>
              </a:rPr>
              <a:t>Strict clock copy paste </a:t>
            </a:r>
          </a:p>
          <a:p>
            <a:r>
              <a:rPr lang="en-US" dirty="0">
                <a:solidFill>
                  <a:srgbClr val="00B050"/>
                </a:solidFill>
              </a:rPr>
              <a:t>Freq model copy paste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3B74B-36A2-62A9-8D5B-8D7C9CBF0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703" y="1825625"/>
            <a:ext cx="7772400" cy="380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98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CC17-C3A8-C7C9-2C22-5F39D5D1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strict clock, exponential growth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745B-0C57-3D87-BE4C-DF9063936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7979" cy="4351338"/>
          </a:xfrm>
        </p:spPr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AbsoluteCNA</a:t>
            </a:r>
            <a:r>
              <a:rPr lang="en-US" dirty="0">
                <a:solidFill>
                  <a:srgbClr val="00B050"/>
                </a:solidFill>
              </a:rPr>
              <a:t> model copy paste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Site model copy paste </a:t>
            </a:r>
          </a:p>
          <a:p>
            <a:r>
              <a:rPr lang="en-US" dirty="0" err="1">
                <a:solidFill>
                  <a:srgbClr val="00B050"/>
                </a:solidFill>
              </a:rPr>
              <a:t>CenTreelik</a:t>
            </a:r>
            <a:r>
              <a:rPr lang="en-US" dirty="0">
                <a:solidFill>
                  <a:srgbClr val="00B050"/>
                </a:solidFill>
              </a:rPr>
              <a:t> (</a:t>
            </a:r>
            <a:r>
              <a:rPr lang="en-US" dirty="0">
                <a:solidFill>
                  <a:srgbClr val="FF0000"/>
                </a:solidFill>
              </a:rPr>
              <a:t>make sure inherit strict clock, change priors on </a:t>
            </a:r>
            <a:r>
              <a:rPr lang="en-US" dirty="0" err="1">
                <a:solidFill>
                  <a:srgbClr val="FF0000"/>
                </a:solidFill>
              </a:rPr>
              <a:t>luca_branch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dirty="0" err="1">
                <a:solidFill>
                  <a:srgbClr val="FF0000"/>
                </a:solidFill>
              </a:rPr>
              <a:t>luca_height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40402-59DE-9B3E-D063-C4BAE4E9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179" y="295875"/>
            <a:ext cx="7772400" cy="656212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ED8EAC0C-9F02-796A-6C07-ECA7707E657B}"/>
              </a:ext>
            </a:extLst>
          </p:cNvPr>
          <p:cNvSpPr/>
          <p:nvPr/>
        </p:nvSpPr>
        <p:spPr>
          <a:xfrm>
            <a:off x="8132378" y="6176963"/>
            <a:ext cx="3168870" cy="62347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F086E601-6DB2-A204-9056-B5AB05069315}"/>
              </a:ext>
            </a:extLst>
          </p:cNvPr>
          <p:cNvSpPr/>
          <p:nvPr/>
        </p:nvSpPr>
        <p:spPr>
          <a:xfrm>
            <a:off x="8132378" y="4903296"/>
            <a:ext cx="1757855" cy="49836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4EA9E-284C-8044-BEA9-92B99F42F1A9}"/>
              </a:ext>
            </a:extLst>
          </p:cNvPr>
          <p:cNvSpPr txBox="1"/>
          <p:nvPr/>
        </p:nvSpPr>
        <p:spPr>
          <a:xfrm>
            <a:off x="9913882" y="4903296"/>
            <a:ext cx="3168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Important priors in here </a:t>
            </a:r>
            <a:r>
              <a:rPr lang="en-US" dirty="0" err="1">
                <a:solidFill>
                  <a:srgbClr val="FF0000"/>
                </a:solidFill>
              </a:rPr>
              <a:t>luca_branch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dirty="0" err="1">
                <a:solidFill>
                  <a:srgbClr val="FF0000"/>
                </a:solidFill>
              </a:rPr>
              <a:t>luca_height</a:t>
            </a:r>
            <a:r>
              <a:rPr lang="en-US" dirty="0">
                <a:solidFill>
                  <a:srgbClr val="FF0000"/>
                </a:solidFill>
              </a:rPr>
              <a:t> manually change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1531ECF2-2380-439F-D033-9BD58A245744}"/>
              </a:ext>
            </a:extLst>
          </p:cNvPr>
          <p:cNvSpPr/>
          <p:nvPr/>
        </p:nvSpPr>
        <p:spPr>
          <a:xfrm>
            <a:off x="8161280" y="5447601"/>
            <a:ext cx="1728953" cy="49836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341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CC17-C3A8-C7C9-2C22-5F39D5D1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strict clock, exponential growth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BA28B4-BBF7-C567-3A73-7EF7F7A2AD4F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3386959" cy="4753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Copy paste the rest</a:t>
            </a:r>
          </a:p>
          <a:p>
            <a:r>
              <a:rPr lang="en-US" dirty="0">
                <a:solidFill>
                  <a:srgbClr val="00B050"/>
                </a:solidFill>
              </a:rPr>
              <a:t>(Can edit number of </a:t>
            </a:r>
            <a:r>
              <a:rPr lang="en-US" dirty="0" err="1">
                <a:solidFill>
                  <a:srgbClr val="FF0000"/>
                </a:solidFill>
              </a:rPr>
              <a:t>mcmc</a:t>
            </a:r>
            <a:r>
              <a:rPr lang="en-US" dirty="0">
                <a:solidFill>
                  <a:srgbClr val="FF0000"/>
                </a:solidFill>
              </a:rPr>
              <a:t> generations and log file names</a:t>
            </a:r>
            <a:r>
              <a:rPr lang="en-US" dirty="0">
                <a:solidFill>
                  <a:srgbClr val="00B050"/>
                </a:solidFill>
              </a:rPr>
              <a:t>) 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141F46-C61E-1F21-A471-A8AEFFBBD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528" y="1282425"/>
            <a:ext cx="5450981" cy="5575575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99CBC49C-EA09-2BB2-9E0A-7F55D2BEB23F}"/>
              </a:ext>
            </a:extLst>
          </p:cNvPr>
          <p:cNvSpPr/>
          <p:nvPr/>
        </p:nvSpPr>
        <p:spPr>
          <a:xfrm>
            <a:off x="8161282" y="5259659"/>
            <a:ext cx="1439917" cy="49836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05423012-65BC-E4EF-77C1-7BA473A807B6}"/>
              </a:ext>
            </a:extLst>
          </p:cNvPr>
          <p:cNvSpPr/>
          <p:nvPr/>
        </p:nvSpPr>
        <p:spPr>
          <a:xfrm>
            <a:off x="8161282" y="5994506"/>
            <a:ext cx="1439917" cy="49836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719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49402-5855-7AAB-92C0-74648B73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 random local clock (RLC), constant growth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FF33D8-9457-50F8-F594-3FB5EAC07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792" y="1690688"/>
            <a:ext cx="8122497" cy="43513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80FF2D-B722-C2E5-07B3-14ABEED66F0E}"/>
              </a:ext>
            </a:extLst>
          </p:cNvPr>
          <p:cNvSpPr txBox="1">
            <a:spLocks/>
          </p:cNvSpPr>
          <p:nvPr/>
        </p:nvSpPr>
        <p:spPr>
          <a:xfrm>
            <a:off x="213833" y="2104149"/>
            <a:ext cx="3386959" cy="4753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Same as example 1 and 2</a:t>
            </a:r>
          </a:p>
          <a:p>
            <a:r>
              <a:rPr lang="en-US" dirty="0">
                <a:solidFill>
                  <a:schemeClr val="accent1"/>
                </a:solidFill>
              </a:rPr>
              <a:t>Taxa block and alignment block copy paste 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086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49402-5855-7AAB-92C0-74648B73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 random local clock (RLC), constant size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80FF2D-B722-C2E5-07B3-14ABEED66F0E}"/>
              </a:ext>
            </a:extLst>
          </p:cNvPr>
          <p:cNvSpPr txBox="1">
            <a:spLocks/>
          </p:cNvSpPr>
          <p:nvPr/>
        </p:nvSpPr>
        <p:spPr>
          <a:xfrm>
            <a:off x="213833" y="2104149"/>
            <a:ext cx="3386959" cy="4753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Same as example 1 (constant size) 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032179-5E83-F74F-5DE8-06688D0E3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621" y="1786211"/>
            <a:ext cx="7772400" cy="3364338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ADFADC28-E3AD-810D-C051-DDA4B4B24FEC}"/>
              </a:ext>
            </a:extLst>
          </p:cNvPr>
          <p:cNvSpPr/>
          <p:nvPr/>
        </p:nvSpPr>
        <p:spPr>
          <a:xfrm>
            <a:off x="4382814" y="2828433"/>
            <a:ext cx="1923393" cy="6005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576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49402-5855-7AAB-92C0-74648B73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 random local clock (RLC), constant size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80FF2D-B722-C2E5-07B3-14ABEED66F0E}"/>
              </a:ext>
            </a:extLst>
          </p:cNvPr>
          <p:cNvSpPr txBox="1">
            <a:spLocks/>
          </p:cNvSpPr>
          <p:nvPr/>
        </p:nvSpPr>
        <p:spPr>
          <a:xfrm>
            <a:off x="213833" y="2104149"/>
            <a:ext cx="3386959" cy="4753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00B050"/>
                </a:solidFill>
              </a:rPr>
              <a:t>TreeModel</a:t>
            </a:r>
            <a:r>
              <a:rPr lang="en-US" dirty="0">
                <a:solidFill>
                  <a:srgbClr val="00B050"/>
                </a:solidFill>
              </a:rPr>
              <a:t> unchanged </a:t>
            </a:r>
          </a:p>
          <a:p>
            <a:r>
              <a:rPr lang="en-US" dirty="0" err="1">
                <a:solidFill>
                  <a:srgbClr val="00B050"/>
                </a:solidFill>
              </a:rPr>
              <a:t>CoalesecntLike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(inherits Constant size) </a:t>
            </a:r>
          </a:p>
          <a:p>
            <a:r>
              <a:rPr lang="en-US" dirty="0" err="1">
                <a:solidFill>
                  <a:srgbClr val="FF0000"/>
                </a:solidFill>
              </a:rPr>
              <a:t>Rlc</a:t>
            </a:r>
            <a:r>
              <a:rPr lang="en-US" dirty="0">
                <a:solidFill>
                  <a:srgbClr val="FF0000"/>
                </a:solidFill>
              </a:rPr>
              <a:t> specific block 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ADFADC28-E3AD-810D-C051-DDA4B4B24FEC}"/>
              </a:ext>
            </a:extLst>
          </p:cNvPr>
          <p:cNvSpPr/>
          <p:nvPr/>
        </p:nvSpPr>
        <p:spPr>
          <a:xfrm>
            <a:off x="4382814" y="2828433"/>
            <a:ext cx="1923393" cy="6005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30DEB2-C79F-ECE4-3250-00444A51B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792" y="1240954"/>
            <a:ext cx="7772400" cy="5251921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24192C41-097B-F572-C67E-24C15E2A8365}"/>
              </a:ext>
            </a:extLst>
          </p:cNvPr>
          <p:cNvSpPr/>
          <p:nvPr/>
        </p:nvSpPr>
        <p:spPr>
          <a:xfrm>
            <a:off x="3956516" y="4993569"/>
            <a:ext cx="3348174" cy="62347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07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49402-5855-7AAB-92C0-74648B73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 random local clock (RLC), constant size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80FF2D-B722-C2E5-07B3-14ABEED66F0E}"/>
              </a:ext>
            </a:extLst>
          </p:cNvPr>
          <p:cNvSpPr txBox="1">
            <a:spLocks/>
          </p:cNvSpPr>
          <p:nvPr/>
        </p:nvSpPr>
        <p:spPr>
          <a:xfrm>
            <a:off x="213833" y="2104149"/>
            <a:ext cx="3386959" cy="4753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FF0000"/>
                </a:solidFill>
              </a:rPr>
              <a:t>Rlc</a:t>
            </a:r>
            <a:r>
              <a:rPr lang="en-US" dirty="0">
                <a:solidFill>
                  <a:srgbClr val="FF0000"/>
                </a:solidFill>
              </a:rPr>
              <a:t> specific blocks 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ADFADC28-E3AD-810D-C051-DDA4B4B24FEC}"/>
              </a:ext>
            </a:extLst>
          </p:cNvPr>
          <p:cNvSpPr/>
          <p:nvPr/>
        </p:nvSpPr>
        <p:spPr>
          <a:xfrm>
            <a:off x="4382814" y="2828433"/>
            <a:ext cx="1923393" cy="60056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E86E3-7E18-E362-73D8-CED7300F2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792" y="1535374"/>
            <a:ext cx="7772400" cy="318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85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C6EE-6ACC-1140-7764-D691DE4FB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ACE outputs a ‘</a:t>
            </a:r>
            <a:r>
              <a:rPr lang="en-US" dirty="0" err="1"/>
              <a:t>segments.txt</a:t>
            </a:r>
            <a:r>
              <a:rPr lang="en-US" dirty="0"/>
              <a:t>’ file for each sample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76413-0E1A-3E6F-D939-A7514B55D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82" y="1690688"/>
            <a:ext cx="10282518" cy="49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55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49402-5855-7AAB-92C0-74648B73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 random local clock (RLC), constant size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80FF2D-B722-C2E5-07B3-14ABEED66F0E}"/>
              </a:ext>
            </a:extLst>
          </p:cNvPr>
          <p:cNvSpPr txBox="1">
            <a:spLocks/>
          </p:cNvSpPr>
          <p:nvPr/>
        </p:nvSpPr>
        <p:spPr>
          <a:xfrm>
            <a:off x="213833" y="2104149"/>
            <a:ext cx="3386959" cy="4753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Unchanged blocks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1D4A3-AC98-71D5-838E-CEC9ED31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780" y="2104149"/>
            <a:ext cx="7772400" cy="235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91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49402-5855-7AAB-92C0-74648B73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 random local clock (RLC), constant size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80FF2D-B722-C2E5-07B3-14ABEED66F0E}"/>
              </a:ext>
            </a:extLst>
          </p:cNvPr>
          <p:cNvSpPr txBox="1">
            <a:spLocks/>
          </p:cNvSpPr>
          <p:nvPr/>
        </p:nvSpPr>
        <p:spPr>
          <a:xfrm>
            <a:off x="213833" y="2104149"/>
            <a:ext cx="3386959" cy="4753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00B050"/>
                </a:solidFill>
              </a:rPr>
              <a:t>Cenancestor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inherits strict clock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Luca_branch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dirty="0" err="1">
                <a:solidFill>
                  <a:srgbClr val="FF0000"/>
                </a:solidFill>
              </a:rPr>
              <a:t>luca_height</a:t>
            </a:r>
            <a:r>
              <a:rPr lang="en-US" dirty="0">
                <a:solidFill>
                  <a:srgbClr val="FF0000"/>
                </a:solidFill>
              </a:rPr>
              <a:t> priors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72DE8-6317-CF2F-7884-255B41BCC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792" y="1585831"/>
            <a:ext cx="7772400" cy="3686338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E77036D9-E851-14AB-C552-F7D23C7D364E}"/>
              </a:ext>
            </a:extLst>
          </p:cNvPr>
          <p:cNvSpPr/>
          <p:nvPr/>
        </p:nvSpPr>
        <p:spPr>
          <a:xfrm>
            <a:off x="7396654" y="3295213"/>
            <a:ext cx="1757855" cy="49836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49AD9-779B-8D1C-191B-B42B7EB6AD9D}"/>
              </a:ext>
            </a:extLst>
          </p:cNvPr>
          <p:cNvSpPr txBox="1"/>
          <p:nvPr/>
        </p:nvSpPr>
        <p:spPr>
          <a:xfrm>
            <a:off x="9178158" y="3295213"/>
            <a:ext cx="3168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Important priors in here </a:t>
            </a:r>
            <a:r>
              <a:rPr lang="en-US" dirty="0" err="1">
                <a:solidFill>
                  <a:srgbClr val="FF0000"/>
                </a:solidFill>
              </a:rPr>
              <a:t>luca_branch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dirty="0" err="1">
                <a:solidFill>
                  <a:srgbClr val="FF0000"/>
                </a:solidFill>
              </a:rPr>
              <a:t>luca_height</a:t>
            </a:r>
            <a:r>
              <a:rPr lang="en-US" dirty="0">
                <a:solidFill>
                  <a:srgbClr val="FF0000"/>
                </a:solidFill>
              </a:rPr>
              <a:t> manually change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FD821078-CAA9-BEDE-C6EA-7B2C31FD9D7F}"/>
              </a:ext>
            </a:extLst>
          </p:cNvPr>
          <p:cNvSpPr/>
          <p:nvPr/>
        </p:nvSpPr>
        <p:spPr>
          <a:xfrm>
            <a:off x="7425556" y="3839518"/>
            <a:ext cx="1728953" cy="49836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5020EC2-01E3-C925-CA2A-A0E2095319DC}"/>
              </a:ext>
            </a:extLst>
          </p:cNvPr>
          <p:cNvSpPr/>
          <p:nvPr/>
        </p:nvSpPr>
        <p:spPr>
          <a:xfrm>
            <a:off x="7256765" y="4507325"/>
            <a:ext cx="3348174" cy="62347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198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49402-5855-7AAB-92C0-74648B73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 random local clock (RLC), constant size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80FF2D-B722-C2E5-07B3-14ABEED66F0E}"/>
              </a:ext>
            </a:extLst>
          </p:cNvPr>
          <p:cNvSpPr txBox="1">
            <a:spLocks/>
          </p:cNvSpPr>
          <p:nvPr/>
        </p:nvSpPr>
        <p:spPr>
          <a:xfrm>
            <a:off x="213833" y="2104149"/>
            <a:ext cx="3386959" cy="4753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00B050"/>
                </a:solidFill>
              </a:rPr>
              <a:t>Cenancestor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inherits strict clock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Luca_branch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dirty="0" err="1">
                <a:solidFill>
                  <a:srgbClr val="FF0000"/>
                </a:solidFill>
              </a:rPr>
              <a:t>luca_height</a:t>
            </a:r>
            <a:r>
              <a:rPr lang="en-US" dirty="0">
                <a:solidFill>
                  <a:srgbClr val="FF0000"/>
                </a:solidFill>
              </a:rPr>
              <a:t> priors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72DE8-6317-CF2F-7884-255B41BCC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792" y="1585831"/>
            <a:ext cx="7772400" cy="3686338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E77036D9-E851-14AB-C552-F7D23C7D364E}"/>
              </a:ext>
            </a:extLst>
          </p:cNvPr>
          <p:cNvSpPr/>
          <p:nvPr/>
        </p:nvSpPr>
        <p:spPr>
          <a:xfrm>
            <a:off x="7396654" y="3295213"/>
            <a:ext cx="1757855" cy="49836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49AD9-779B-8D1C-191B-B42B7EB6AD9D}"/>
              </a:ext>
            </a:extLst>
          </p:cNvPr>
          <p:cNvSpPr txBox="1"/>
          <p:nvPr/>
        </p:nvSpPr>
        <p:spPr>
          <a:xfrm>
            <a:off x="9178158" y="3295213"/>
            <a:ext cx="3168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Important priors in here </a:t>
            </a:r>
            <a:r>
              <a:rPr lang="en-US" dirty="0" err="1">
                <a:solidFill>
                  <a:srgbClr val="FF0000"/>
                </a:solidFill>
              </a:rPr>
              <a:t>luca_branch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dirty="0" err="1">
                <a:solidFill>
                  <a:srgbClr val="FF0000"/>
                </a:solidFill>
              </a:rPr>
              <a:t>luca_height</a:t>
            </a:r>
            <a:r>
              <a:rPr lang="en-US" dirty="0">
                <a:solidFill>
                  <a:srgbClr val="FF0000"/>
                </a:solidFill>
              </a:rPr>
              <a:t> manually change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FD821078-CAA9-BEDE-C6EA-7B2C31FD9D7F}"/>
              </a:ext>
            </a:extLst>
          </p:cNvPr>
          <p:cNvSpPr/>
          <p:nvPr/>
        </p:nvSpPr>
        <p:spPr>
          <a:xfrm>
            <a:off x="7425556" y="3839518"/>
            <a:ext cx="1728953" cy="49836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5020EC2-01E3-C925-CA2A-A0E2095319DC}"/>
              </a:ext>
            </a:extLst>
          </p:cNvPr>
          <p:cNvSpPr/>
          <p:nvPr/>
        </p:nvSpPr>
        <p:spPr>
          <a:xfrm>
            <a:off x="7256765" y="4507325"/>
            <a:ext cx="3348174" cy="62347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956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49402-5855-7AAB-92C0-74648B73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 random local clock (RLC), constant size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80FF2D-B722-C2E5-07B3-14ABEED66F0E}"/>
              </a:ext>
            </a:extLst>
          </p:cNvPr>
          <p:cNvSpPr txBox="1">
            <a:spLocks/>
          </p:cNvSpPr>
          <p:nvPr/>
        </p:nvSpPr>
        <p:spPr>
          <a:xfrm>
            <a:off x="213833" y="2104149"/>
            <a:ext cx="3386959" cy="4753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Copy paste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1BB40E-29E5-E35B-047C-C297D04C9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124" y="1828800"/>
            <a:ext cx="299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67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A17FE-E07C-4144-1055-150503117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83014" cy="1325563"/>
          </a:xfrm>
        </p:spPr>
        <p:txBody>
          <a:bodyPr/>
          <a:lstStyle/>
          <a:p>
            <a:r>
              <a:rPr lang="en-US" dirty="0"/>
              <a:t>Example 4 </a:t>
            </a:r>
            <a:r>
              <a:rPr lang="en-US" dirty="0">
                <a:solidFill>
                  <a:srgbClr val="FFC000"/>
                </a:solidFill>
              </a:rPr>
              <a:t>RLC</a:t>
            </a:r>
            <a:r>
              <a:rPr lang="en-US" dirty="0"/>
              <a:t>, exponential growth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A0B27-9908-E2A1-0B11-18C2FAE4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635" y="0"/>
            <a:ext cx="4383365" cy="6858000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B5D74C6E-C87C-7910-AF6A-AAD3BC5CE538}"/>
              </a:ext>
            </a:extLst>
          </p:cNvPr>
          <p:cNvSpPr/>
          <p:nvPr/>
        </p:nvSpPr>
        <p:spPr>
          <a:xfrm>
            <a:off x="8807668" y="1378949"/>
            <a:ext cx="2764221" cy="397299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252BAAC-CD8E-B54B-17CC-82CBF68F09DE}"/>
              </a:ext>
            </a:extLst>
          </p:cNvPr>
          <p:cNvSpPr/>
          <p:nvPr/>
        </p:nvSpPr>
        <p:spPr>
          <a:xfrm>
            <a:off x="8981088" y="2757898"/>
            <a:ext cx="3210912" cy="397299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009B2648-FA7D-719A-FEC5-19F485407D1F}"/>
              </a:ext>
            </a:extLst>
          </p:cNvPr>
          <p:cNvSpPr/>
          <p:nvPr/>
        </p:nvSpPr>
        <p:spPr>
          <a:xfrm>
            <a:off x="8981088" y="3155197"/>
            <a:ext cx="3210912" cy="397299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E87459E6-63CD-2B8E-9393-27533A7709CF}"/>
              </a:ext>
            </a:extLst>
          </p:cNvPr>
          <p:cNvSpPr/>
          <p:nvPr/>
        </p:nvSpPr>
        <p:spPr>
          <a:xfrm>
            <a:off x="8981088" y="3432163"/>
            <a:ext cx="3210912" cy="397299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B80B3287-C763-BE94-AA71-B1903FFC6C01}"/>
              </a:ext>
            </a:extLst>
          </p:cNvPr>
          <p:cNvSpPr/>
          <p:nvPr/>
        </p:nvSpPr>
        <p:spPr>
          <a:xfrm>
            <a:off x="8981088" y="3795836"/>
            <a:ext cx="3210912" cy="397299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6CA1A05F-684C-8E5E-73B5-1E22AF682499}"/>
              </a:ext>
            </a:extLst>
          </p:cNvPr>
          <p:cNvSpPr/>
          <p:nvPr/>
        </p:nvSpPr>
        <p:spPr>
          <a:xfrm>
            <a:off x="9059916" y="5280401"/>
            <a:ext cx="3210912" cy="397299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353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CDC66-1FE7-1362-E999-18145E38C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 that are unchanged every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E3217-D49A-D694-4758-357C6ED5F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generalDataType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  <a:p>
            <a:r>
              <a:rPr lang="en-US" dirty="0" err="1">
                <a:solidFill>
                  <a:srgbClr val="00B050"/>
                </a:solidFill>
              </a:rPr>
              <a:t>AscertainedCharacterPatterns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err="1">
                <a:solidFill>
                  <a:srgbClr val="FFC000"/>
                </a:solidFill>
              </a:rPr>
              <a:t>treeModel</a:t>
            </a:r>
            <a:r>
              <a:rPr lang="en-US" dirty="0">
                <a:solidFill>
                  <a:srgbClr val="FFC000"/>
                </a:solidFill>
              </a:rPr>
              <a:t> (check) </a:t>
            </a:r>
          </a:p>
          <a:p>
            <a:r>
              <a:rPr lang="en-US" dirty="0" err="1">
                <a:solidFill>
                  <a:srgbClr val="00B050"/>
                </a:solidFill>
              </a:rPr>
              <a:t>frequencyModel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err="1">
                <a:solidFill>
                  <a:srgbClr val="00B050"/>
                </a:solidFill>
              </a:rPr>
              <a:t>AbsoluteCNAModel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err="1">
                <a:solidFill>
                  <a:srgbClr val="00B050"/>
                </a:solidFill>
              </a:rPr>
              <a:t>siteModel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  <a:p>
            <a:r>
              <a:rPr lang="en-US" dirty="0">
                <a:solidFill>
                  <a:srgbClr val="00B050"/>
                </a:solidFill>
              </a:rPr>
              <a:t>Operators </a:t>
            </a:r>
          </a:p>
          <a:p>
            <a:r>
              <a:rPr lang="en-US" dirty="0" err="1">
                <a:solidFill>
                  <a:srgbClr val="FFC000"/>
                </a:solidFill>
              </a:rPr>
              <a:t>Mcmc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Report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6EF7F-C7FF-07A5-D53F-80EF54A19E2E}"/>
              </a:ext>
            </a:extLst>
          </p:cNvPr>
          <p:cNvSpPr txBox="1"/>
          <p:nvPr/>
        </p:nvSpPr>
        <p:spPr>
          <a:xfrm>
            <a:off x="3153104" y="5253633"/>
            <a:ext cx="2228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(can change some numbers and log file name)</a:t>
            </a:r>
          </a:p>
        </p:txBody>
      </p:sp>
    </p:spTree>
    <p:extLst>
      <p:ext uri="{BB962C8B-B14F-4D97-AF65-F5344CB8AC3E}">
        <p14:creationId xmlns:p14="http://schemas.microsoft.com/office/powerpoint/2010/main" val="700566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AEA9-F9BC-EFD8-AA8A-029EE68AD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87F5E-DA77-7C10-C2DC-78A592EAA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9D0CB-0849-3481-7EFE-C7D586CFA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073" y="0"/>
            <a:ext cx="297339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D22E65-3849-06E1-F30D-19A10C78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091" y="0"/>
            <a:ext cx="29733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156ABE-2270-4B12-8D00-480FB3A94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111" y="0"/>
            <a:ext cx="2826397" cy="529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A85B1A-E194-EC1E-C614-3BE684CE4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4" y="0"/>
            <a:ext cx="2826397" cy="52972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52EC3-EACE-5BE8-218C-B9E596B0B2E1}"/>
              </a:ext>
            </a:extLst>
          </p:cNvPr>
          <p:cNvSpPr txBox="1"/>
          <p:nvPr/>
        </p:nvSpPr>
        <p:spPr>
          <a:xfrm>
            <a:off x="147145" y="5453066"/>
            <a:ext cx="204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Strict-constant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F1465-A68C-7432-39DD-AF7754870767}"/>
              </a:ext>
            </a:extLst>
          </p:cNvPr>
          <p:cNvSpPr txBox="1"/>
          <p:nvPr/>
        </p:nvSpPr>
        <p:spPr>
          <a:xfrm>
            <a:off x="3001618" y="5550286"/>
            <a:ext cx="204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Strict –exp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87F4C-807B-6775-F7DE-7BBC2A737D68}"/>
              </a:ext>
            </a:extLst>
          </p:cNvPr>
          <p:cNvSpPr txBox="1"/>
          <p:nvPr/>
        </p:nvSpPr>
        <p:spPr>
          <a:xfrm>
            <a:off x="6906325" y="6371471"/>
            <a:ext cx="204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rlc-consant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29F3A-80FE-EA9B-952D-9CBAA29EC34A}"/>
              </a:ext>
            </a:extLst>
          </p:cNvPr>
          <p:cNvSpPr txBox="1"/>
          <p:nvPr/>
        </p:nvSpPr>
        <p:spPr>
          <a:xfrm>
            <a:off x="10000307" y="6401485"/>
            <a:ext cx="204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</a:t>
            </a:r>
            <a:r>
              <a:rPr lang="en-US" dirty="0" err="1"/>
              <a:t>rlc</a:t>
            </a:r>
            <a:r>
              <a:rPr lang="en-US" dirty="0"/>
              <a:t>-exp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32F2A7-8CF7-C878-C962-B57DDC1BBFE4}"/>
              </a:ext>
            </a:extLst>
          </p:cNvPr>
          <p:cNvSpPr/>
          <p:nvPr/>
        </p:nvSpPr>
        <p:spPr>
          <a:xfrm>
            <a:off x="1618593" y="352097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837A57E-A970-B5FE-0907-30007A4DE10F}"/>
              </a:ext>
            </a:extLst>
          </p:cNvPr>
          <p:cNvSpPr/>
          <p:nvPr/>
        </p:nvSpPr>
        <p:spPr>
          <a:xfrm>
            <a:off x="4466011" y="360672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3C27358-9969-698C-BC36-6924320CDDC0}"/>
              </a:ext>
            </a:extLst>
          </p:cNvPr>
          <p:cNvSpPr/>
          <p:nvPr/>
        </p:nvSpPr>
        <p:spPr>
          <a:xfrm>
            <a:off x="7497554" y="339451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345EC7-E2CA-2C90-0C24-E365DA26834B}"/>
              </a:ext>
            </a:extLst>
          </p:cNvPr>
          <p:cNvSpPr/>
          <p:nvPr/>
        </p:nvSpPr>
        <p:spPr>
          <a:xfrm>
            <a:off x="10600999" y="352097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BF3E0D-959B-A876-64FF-0782967B44A3}"/>
              </a:ext>
            </a:extLst>
          </p:cNvPr>
          <p:cNvSpPr/>
          <p:nvPr/>
        </p:nvSpPr>
        <p:spPr>
          <a:xfrm>
            <a:off x="2367031" y="1003799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3B15DF-F683-C300-1B21-0557A976932E}"/>
              </a:ext>
            </a:extLst>
          </p:cNvPr>
          <p:cNvSpPr/>
          <p:nvPr/>
        </p:nvSpPr>
        <p:spPr>
          <a:xfrm>
            <a:off x="5281680" y="1033538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7C967A-04BD-5E5B-A988-676335C4AD56}"/>
              </a:ext>
            </a:extLst>
          </p:cNvPr>
          <p:cNvSpPr/>
          <p:nvPr/>
        </p:nvSpPr>
        <p:spPr>
          <a:xfrm>
            <a:off x="8380401" y="1039817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B18701-52A7-2A64-E0C3-99CCD25CFC5B}"/>
              </a:ext>
            </a:extLst>
          </p:cNvPr>
          <p:cNvSpPr/>
          <p:nvPr/>
        </p:nvSpPr>
        <p:spPr>
          <a:xfrm>
            <a:off x="11431425" y="1033538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EE4E5E9-10DA-6E14-4220-24DB14F3B010}"/>
              </a:ext>
            </a:extLst>
          </p:cNvPr>
          <p:cNvSpPr/>
          <p:nvPr/>
        </p:nvSpPr>
        <p:spPr>
          <a:xfrm>
            <a:off x="10131972" y="2055813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4914EFF-48EA-4A82-20DC-62AB54D5AD70}"/>
              </a:ext>
            </a:extLst>
          </p:cNvPr>
          <p:cNvSpPr/>
          <p:nvPr/>
        </p:nvSpPr>
        <p:spPr>
          <a:xfrm>
            <a:off x="7037990" y="2055813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E2F1416-0B66-E608-E7C4-F33C63F73AAC}"/>
              </a:ext>
            </a:extLst>
          </p:cNvPr>
          <p:cNvSpPr/>
          <p:nvPr/>
        </p:nvSpPr>
        <p:spPr>
          <a:xfrm>
            <a:off x="4060650" y="1972847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5E0774-08B5-2474-42EC-F287C591B957}"/>
              </a:ext>
            </a:extLst>
          </p:cNvPr>
          <p:cNvSpPr/>
          <p:nvPr/>
        </p:nvSpPr>
        <p:spPr>
          <a:xfrm>
            <a:off x="1169019" y="1972847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3CB04E4-7C07-31D5-329A-28B7F9487996}"/>
              </a:ext>
            </a:extLst>
          </p:cNvPr>
          <p:cNvSpPr/>
          <p:nvPr/>
        </p:nvSpPr>
        <p:spPr>
          <a:xfrm>
            <a:off x="1473819" y="2930505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20DF874-C9A9-4F0B-C64D-C857F3E799BB}"/>
              </a:ext>
            </a:extLst>
          </p:cNvPr>
          <p:cNvSpPr/>
          <p:nvPr/>
        </p:nvSpPr>
        <p:spPr>
          <a:xfrm>
            <a:off x="4466011" y="2936932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56241B6-A6A8-4FCF-17EC-2D71442F305D}"/>
              </a:ext>
            </a:extLst>
          </p:cNvPr>
          <p:cNvSpPr/>
          <p:nvPr/>
        </p:nvSpPr>
        <p:spPr>
          <a:xfrm>
            <a:off x="7488925" y="4203428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88766EB-D3CF-207B-52E7-3FA575538038}"/>
              </a:ext>
            </a:extLst>
          </p:cNvPr>
          <p:cNvSpPr/>
          <p:nvPr/>
        </p:nvSpPr>
        <p:spPr>
          <a:xfrm>
            <a:off x="10600999" y="4200516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10F97FB-EA3D-ED96-902D-AB2740D58385}"/>
              </a:ext>
            </a:extLst>
          </p:cNvPr>
          <p:cNvSpPr/>
          <p:nvPr/>
        </p:nvSpPr>
        <p:spPr>
          <a:xfrm>
            <a:off x="10753399" y="4565826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B9C5610-CEB8-A89F-9799-D09F1AAC030E}"/>
              </a:ext>
            </a:extLst>
          </p:cNvPr>
          <p:cNvSpPr/>
          <p:nvPr/>
        </p:nvSpPr>
        <p:spPr>
          <a:xfrm>
            <a:off x="7705602" y="4580035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548D51-8B61-6D10-0FA6-153D04659FB5}"/>
              </a:ext>
            </a:extLst>
          </p:cNvPr>
          <p:cNvSpPr/>
          <p:nvPr/>
        </p:nvSpPr>
        <p:spPr>
          <a:xfrm>
            <a:off x="4618411" y="3288211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B921BA-6CB8-B20E-CC34-D84071888AEA}"/>
              </a:ext>
            </a:extLst>
          </p:cNvPr>
          <p:cNvSpPr/>
          <p:nvPr/>
        </p:nvSpPr>
        <p:spPr>
          <a:xfrm>
            <a:off x="1749661" y="3271023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754DC0A-56B8-2FC6-72E2-AB88DF5E9B35}"/>
              </a:ext>
            </a:extLst>
          </p:cNvPr>
          <p:cNvSpPr/>
          <p:nvPr/>
        </p:nvSpPr>
        <p:spPr>
          <a:xfrm>
            <a:off x="1122112" y="3635030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03CD06-B569-4561-0143-A3790317E08D}"/>
              </a:ext>
            </a:extLst>
          </p:cNvPr>
          <p:cNvSpPr/>
          <p:nvPr/>
        </p:nvSpPr>
        <p:spPr>
          <a:xfrm>
            <a:off x="4060650" y="3635029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2C1D7B-AEEA-B4AA-9AAB-DDC1D59433E6}"/>
              </a:ext>
            </a:extLst>
          </p:cNvPr>
          <p:cNvSpPr/>
          <p:nvPr/>
        </p:nvSpPr>
        <p:spPr>
          <a:xfrm>
            <a:off x="7117467" y="4861612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0AD8FE-8DE8-EB4E-8AE4-BC4BA8C997F6}"/>
              </a:ext>
            </a:extLst>
          </p:cNvPr>
          <p:cNvSpPr/>
          <p:nvPr/>
        </p:nvSpPr>
        <p:spPr>
          <a:xfrm>
            <a:off x="10131972" y="4870207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F8F6710-76AB-1BCD-BDD7-FD502961C7B1}"/>
              </a:ext>
            </a:extLst>
          </p:cNvPr>
          <p:cNvSpPr/>
          <p:nvPr/>
        </p:nvSpPr>
        <p:spPr>
          <a:xfrm>
            <a:off x="10168472" y="5613366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0D9F470-4A20-33BB-6238-C8E8AD2B62CC}"/>
              </a:ext>
            </a:extLst>
          </p:cNvPr>
          <p:cNvSpPr/>
          <p:nvPr/>
        </p:nvSpPr>
        <p:spPr>
          <a:xfrm>
            <a:off x="9915651" y="5938977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4B203CC-24EB-93A0-B5A2-E17A5E9F159B}"/>
              </a:ext>
            </a:extLst>
          </p:cNvPr>
          <p:cNvSpPr/>
          <p:nvPr/>
        </p:nvSpPr>
        <p:spPr>
          <a:xfrm>
            <a:off x="9920047" y="6311900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757B1A7-D03D-4DAA-A641-D10CE0287F43}"/>
              </a:ext>
            </a:extLst>
          </p:cNvPr>
          <p:cNvSpPr/>
          <p:nvPr/>
        </p:nvSpPr>
        <p:spPr>
          <a:xfrm>
            <a:off x="7117467" y="5540821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87BDDDF-64ED-FBBF-AF86-41C7D79B5262}"/>
              </a:ext>
            </a:extLst>
          </p:cNvPr>
          <p:cNvSpPr/>
          <p:nvPr/>
        </p:nvSpPr>
        <p:spPr>
          <a:xfrm>
            <a:off x="6864646" y="5866432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E730A22-8597-8C1B-71A9-E5EB808BAD7B}"/>
              </a:ext>
            </a:extLst>
          </p:cNvPr>
          <p:cNvSpPr/>
          <p:nvPr/>
        </p:nvSpPr>
        <p:spPr>
          <a:xfrm>
            <a:off x="6869042" y="6239355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ED931AA-634F-0D6C-85B5-227DE62D9230}"/>
              </a:ext>
            </a:extLst>
          </p:cNvPr>
          <p:cNvSpPr/>
          <p:nvPr/>
        </p:nvSpPr>
        <p:spPr>
          <a:xfrm>
            <a:off x="4101487" y="4276850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4088CF-F7DA-B586-93EF-1BC8070B2FD6}"/>
              </a:ext>
            </a:extLst>
          </p:cNvPr>
          <p:cNvSpPr/>
          <p:nvPr/>
        </p:nvSpPr>
        <p:spPr>
          <a:xfrm>
            <a:off x="3848666" y="4602461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B715C8C-746D-E0A0-E7FB-15C82A9A1EB0}"/>
              </a:ext>
            </a:extLst>
          </p:cNvPr>
          <p:cNvSpPr/>
          <p:nvPr/>
        </p:nvSpPr>
        <p:spPr>
          <a:xfrm>
            <a:off x="3853062" y="4975384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8B1019B-5CA8-DF26-1F78-27C2D1E56C46}"/>
              </a:ext>
            </a:extLst>
          </p:cNvPr>
          <p:cNvSpPr/>
          <p:nvPr/>
        </p:nvSpPr>
        <p:spPr>
          <a:xfrm>
            <a:off x="1197088" y="4264447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BE0F2B4-22EB-AC47-ECA6-603EDCDBC16B}"/>
              </a:ext>
            </a:extLst>
          </p:cNvPr>
          <p:cNvSpPr/>
          <p:nvPr/>
        </p:nvSpPr>
        <p:spPr>
          <a:xfrm>
            <a:off x="944267" y="4590058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AF7F3A3-87F0-D103-6665-DCE7B5E0FEF8}"/>
              </a:ext>
            </a:extLst>
          </p:cNvPr>
          <p:cNvSpPr/>
          <p:nvPr/>
        </p:nvSpPr>
        <p:spPr>
          <a:xfrm>
            <a:off x="948663" y="4962981"/>
            <a:ext cx="304800" cy="2815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53D02B8-0AC0-25B1-6024-D08CE0ECC0F0}"/>
              </a:ext>
            </a:extLst>
          </p:cNvPr>
          <p:cNvSpPr/>
          <p:nvPr/>
        </p:nvSpPr>
        <p:spPr>
          <a:xfrm>
            <a:off x="5096944" y="3956163"/>
            <a:ext cx="304800" cy="28157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8DEA1AA-C964-F7F4-4BC9-E587F3A940BC}"/>
              </a:ext>
            </a:extLst>
          </p:cNvPr>
          <p:cNvSpPr/>
          <p:nvPr/>
        </p:nvSpPr>
        <p:spPr>
          <a:xfrm>
            <a:off x="2190893" y="3919303"/>
            <a:ext cx="304800" cy="28157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5AF613F-3C9F-B0FF-B1B2-756601A48691}"/>
              </a:ext>
            </a:extLst>
          </p:cNvPr>
          <p:cNvSpPr/>
          <p:nvPr/>
        </p:nvSpPr>
        <p:spPr>
          <a:xfrm>
            <a:off x="8140234" y="5253809"/>
            <a:ext cx="304800" cy="28157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E572F50-4EAB-1841-C171-25856B354F65}"/>
              </a:ext>
            </a:extLst>
          </p:cNvPr>
          <p:cNvSpPr/>
          <p:nvPr/>
        </p:nvSpPr>
        <p:spPr>
          <a:xfrm>
            <a:off x="11235840" y="5244558"/>
            <a:ext cx="304800" cy="28157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08B00A9-9D02-D117-EB51-2B87624D8D77}"/>
              </a:ext>
            </a:extLst>
          </p:cNvPr>
          <p:cNvSpPr/>
          <p:nvPr/>
        </p:nvSpPr>
        <p:spPr>
          <a:xfrm>
            <a:off x="1852165" y="2245985"/>
            <a:ext cx="304800" cy="28157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021BE7-1EC7-D486-8630-1D33FDEAB980}"/>
              </a:ext>
            </a:extLst>
          </p:cNvPr>
          <p:cNvSpPr/>
          <p:nvPr/>
        </p:nvSpPr>
        <p:spPr>
          <a:xfrm>
            <a:off x="4770811" y="2307675"/>
            <a:ext cx="304800" cy="28157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43FD166-623D-9351-F628-43312FC31425}"/>
              </a:ext>
            </a:extLst>
          </p:cNvPr>
          <p:cNvSpPr/>
          <p:nvPr/>
        </p:nvSpPr>
        <p:spPr>
          <a:xfrm>
            <a:off x="7858002" y="2443544"/>
            <a:ext cx="304800" cy="28157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E72C8DA-F441-2102-F344-99D2FD9BAB64}"/>
              </a:ext>
            </a:extLst>
          </p:cNvPr>
          <p:cNvSpPr/>
          <p:nvPr/>
        </p:nvSpPr>
        <p:spPr>
          <a:xfrm>
            <a:off x="10931040" y="2419796"/>
            <a:ext cx="304800" cy="28157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D00AC83-D118-BA20-B000-991CD66C41F8}"/>
              </a:ext>
            </a:extLst>
          </p:cNvPr>
          <p:cNvSpPr/>
          <p:nvPr/>
        </p:nvSpPr>
        <p:spPr>
          <a:xfrm>
            <a:off x="943921" y="12259"/>
            <a:ext cx="304800" cy="281577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31C9296-E809-D9F4-D6A6-294B939A9C47}"/>
              </a:ext>
            </a:extLst>
          </p:cNvPr>
          <p:cNvSpPr/>
          <p:nvPr/>
        </p:nvSpPr>
        <p:spPr>
          <a:xfrm>
            <a:off x="1216099" y="686258"/>
            <a:ext cx="304800" cy="281577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E769729-3967-C6E0-B879-DFB934666660}"/>
              </a:ext>
            </a:extLst>
          </p:cNvPr>
          <p:cNvSpPr/>
          <p:nvPr/>
        </p:nvSpPr>
        <p:spPr>
          <a:xfrm>
            <a:off x="3796687" y="-186"/>
            <a:ext cx="304800" cy="281577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2EF6F8B-3D5F-A566-9844-B57ED95BD429}"/>
              </a:ext>
            </a:extLst>
          </p:cNvPr>
          <p:cNvSpPr/>
          <p:nvPr/>
        </p:nvSpPr>
        <p:spPr>
          <a:xfrm>
            <a:off x="4105144" y="722222"/>
            <a:ext cx="304800" cy="281577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07D2455-0CE9-B935-5190-1D0D4EF771AF}"/>
              </a:ext>
            </a:extLst>
          </p:cNvPr>
          <p:cNvSpPr/>
          <p:nvPr/>
        </p:nvSpPr>
        <p:spPr>
          <a:xfrm>
            <a:off x="6885590" y="24680"/>
            <a:ext cx="304800" cy="281577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54671E-06B7-807E-E0F9-41E89FDF69D2}"/>
              </a:ext>
            </a:extLst>
          </p:cNvPr>
          <p:cNvSpPr/>
          <p:nvPr/>
        </p:nvSpPr>
        <p:spPr>
          <a:xfrm>
            <a:off x="7096130" y="727338"/>
            <a:ext cx="304800" cy="281577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BF8B92E-B668-98C5-C7FA-BE24F86470A2}"/>
              </a:ext>
            </a:extLst>
          </p:cNvPr>
          <p:cNvSpPr/>
          <p:nvPr/>
        </p:nvSpPr>
        <p:spPr>
          <a:xfrm>
            <a:off x="9915651" y="39514"/>
            <a:ext cx="304800" cy="281577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EEABA78-36BF-185F-AAC4-2000E52878D9}"/>
              </a:ext>
            </a:extLst>
          </p:cNvPr>
          <p:cNvSpPr/>
          <p:nvPr/>
        </p:nvSpPr>
        <p:spPr>
          <a:xfrm>
            <a:off x="10220451" y="756855"/>
            <a:ext cx="304800" cy="281577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FDA7EE-5EA5-AD39-EF6E-58C1733C6506}"/>
              </a:ext>
            </a:extLst>
          </p:cNvPr>
          <p:cNvSpPr/>
          <p:nvPr/>
        </p:nvSpPr>
        <p:spPr>
          <a:xfrm>
            <a:off x="1418027" y="1319526"/>
            <a:ext cx="304800" cy="2815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1881A6-FC1A-D91A-BF99-CDD58106F675}"/>
              </a:ext>
            </a:extLst>
          </p:cNvPr>
          <p:cNvSpPr/>
          <p:nvPr/>
        </p:nvSpPr>
        <p:spPr>
          <a:xfrm>
            <a:off x="7269867" y="1376604"/>
            <a:ext cx="304800" cy="2815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6503BA6-25AE-814D-D0AC-293D13DA4DAA}"/>
              </a:ext>
            </a:extLst>
          </p:cNvPr>
          <p:cNvSpPr/>
          <p:nvPr/>
        </p:nvSpPr>
        <p:spPr>
          <a:xfrm>
            <a:off x="4610909" y="1303023"/>
            <a:ext cx="304800" cy="28157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086C330-1636-B89C-595B-D02723BC59CE}"/>
              </a:ext>
            </a:extLst>
          </p:cNvPr>
          <p:cNvSpPr/>
          <p:nvPr/>
        </p:nvSpPr>
        <p:spPr>
          <a:xfrm>
            <a:off x="10723813" y="1412200"/>
            <a:ext cx="304800" cy="28157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B646D95-3BF1-B942-DD28-16844160B778}"/>
              </a:ext>
            </a:extLst>
          </p:cNvPr>
          <p:cNvSpPr/>
          <p:nvPr/>
        </p:nvSpPr>
        <p:spPr>
          <a:xfrm>
            <a:off x="2722211" y="2659873"/>
            <a:ext cx="304800" cy="281577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B419D09-42F9-17FE-CD6D-D38E9532E1B9}"/>
              </a:ext>
            </a:extLst>
          </p:cNvPr>
          <p:cNvSpPr/>
          <p:nvPr/>
        </p:nvSpPr>
        <p:spPr>
          <a:xfrm>
            <a:off x="5642088" y="2642857"/>
            <a:ext cx="304800" cy="281577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E0E7850-4428-1C15-AFB8-B49BE4097DEC}"/>
              </a:ext>
            </a:extLst>
          </p:cNvPr>
          <p:cNvSpPr/>
          <p:nvPr/>
        </p:nvSpPr>
        <p:spPr>
          <a:xfrm>
            <a:off x="8797673" y="2783645"/>
            <a:ext cx="304800" cy="281577"/>
          </a:xfrm>
          <a:prstGeom prst="ellipse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09084AF-F331-9590-474B-8CABE06A5205}"/>
              </a:ext>
            </a:extLst>
          </p:cNvPr>
          <p:cNvSpPr/>
          <p:nvPr/>
        </p:nvSpPr>
        <p:spPr>
          <a:xfrm>
            <a:off x="11873486" y="2778377"/>
            <a:ext cx="304800" cy="281577"/>
          </a:xfrm>
          <a:prstGeom prst="ellipse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3E4CFF7-B79C-25C3-182D-5739F1243560}"/>
              </a:ext>
            </a:extLst>
          </p:cNvPr>
          <p:cNvSpPr/>
          <p:nvPr/>
        </p:nvSpPr>
        <p:spPr>
          <a:xfrm>
            <a:off x="7345154" y="3140313"/>
            <a:ext cx="304800" cy="281577"/>
          </a:xfrm>
          <a:prstGeom prst="ellipse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68D9D3B-611B-7CF4-3292-A918F6DD9050}"/>
              </a:ext>
            </a:extLst>
          </p:cNvPr>
          <p:cNvSpPr/>
          <p:nvPr/>
        </p:nvSpPr>
        <p:spPr>
          <a:xfrm>
            <a:off x="8075601" y="3516596"/>
            <a:ext cx="304800" cy="281577"/>
          </a:xfrm>
          <a:prstGeom prst="ellipse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E7C563C-F022-8C32-D7BD-CA8017A26C52}"/>
              </a:ext>
            </a:extLst>
          </p:cNvPr>
          <p:cNvSpPr/>
          <p:nvPr/>
        </p:nvSpPr>
        <p:spPr>
          <a:xfrm>
            <a:off x="7977008" y="3881408"/>
            <a:ext cx="304800" cy="281577"/>
          </a:xfrm>
          <a:prstGeom prst="ellipse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BBB9A00-06CA-15C9-D4D8-5EC922E96482}"/>
              </a:ext>
            </a:extLst>
          </p:cNvPr>
          <p:cNvSpPr/>
          <p:nvPr/>
        </p:nvSpPr>
        <p:spPr>
          <a:xfrm rot="4222887">
            <a:off x="10366290" y="3102752"/>
            <a:ext cx="304800" cy="281577"/>
          </a:xfrm>
          <a:prstGeom prst="ellipse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D92DD6E-28EE-1DE0-9419-CF4E4B2DBB74}"/>
              </a:ext>
            </a:extLst>
          </p:cNvPr>
          <p:cNvSpPr/>
          <p:nvPr/>
        </p:nvSpPr>
        <p:spPr>
          <a:xfrm rot="4222887">
            <a:off x="11096737" y="3479035"/>
            <a:ext cx="304800" cy="281577"/>
          </a:xfrm>
          <a:prstGeom prst="ellipse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5E9D420-8D53-97A1-5B16-6764C4F5B434}"/>
              </a:ext>
            </a:extLst>
          </p:cNvPr>
          <p:cNvSpPr/>
          <p:nvPr/>
        </p:nvSpPr>
        <p:spPr>
          <a:xfrm rot="4222887">
            <a:off x="10998144" y="3843847"/>
            <a:ext cx="304800" cy="281577"/>
          </a:xfrm>
          <a:prstGeom prst="ellipse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78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A156-6949-110E-46F3-C7DE4D157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blocks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4B0DB-D522-4CA1-7B11-0C00D1B77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1 taxa block </a:t>
            </a:r>
          </a:p>
          <a:p>
            <a:r>
              <a:rPr lang="en-US" dirty="0">
                <a:solidFill>
                  <a:schemeClr val="accent1"/>
                </a:solidFill>
              </a:rPr>
              <a:t>2 alignment block </a:t>
            </a:r>
          </a:p>
        </p:txBody>
      </p:sp>
    </p:spTree>
    <p:extLst>
      <p:ext uri="{BB962C8B-B14F-4D97-AF65-F5344CB8AC3E}">
        <p14:creationId xmlns:p14="http://schemas.microsoft.com/office/powerpoint/2010/main" val="693508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C6CDD-F8AE-A0BE-E0DF-5D7917720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Pisca specific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465F5-1E32-E88B-1210-2F7305827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Clock (strict or </a:t>
            </a:r>
            <a:r>
              <a:rPr lang="en-US" dirty="0" err="1"/>
              <a:t>rlc</a:t>
            </a:r>
            <a:r>
              <a:rPr lang="en-US" dirty="0"/>
              <a:t>) (see example 1 vs 3)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randomLocalClockModelCenancestor</a:t>
            </a:r>
            <a:r>
              <a:rPr lang="en-US" dirty="0">
                <a:solidFill>
                  <a:srgbClr val="FF0000"/>
                </a:solidFill>
              </a:rPr>
              <a:t> // </a:t>
            </a:r>
            <a:r>
              <a:rPr lang="en-US" dirty="0" err="1">
                <a:solidFill>
                  <a:srgbClr val="FF0000"/>
                </a:solidFill>
              </a:rPr>
              <a:t>strictClockModelCenancestor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rateStatisticCenncestor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CenancestorTreeLikelihood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[anything with ‘</a:t>
            </a:r>
            <a:r>
              <a:rPr lang="en-US" dirty="0" err="1">
                <a:solidFill>
                  <a:schemeClr val="accent1"/>
                </a:solidFill>
              </a:rPr>
              <a:t>cen’Definitely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pisca</a:t>
            </a:r>
            <a:r>
              <a:rPr lang="en-US" dirty="0">
                <a:solidFill>
                  <a:schemeClr val="accent1"/>
                </a:solidFill>
              </a:rPr>
              <a:t> specific] </a:t>
            </a:r>
          </a:p>
          <a:p>
            <a:pPr marL="0" indent="0">
              <a:buNone/>
            </a:pPr>
            <a:r>
              <a:rPr lang="en-US" dirty="0"/>
              <a:t>2. Pop model (constant or exponential) (see example 1 vs 2)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constantSize</a:t>
            </a:r>
            <a:r>
              <a:rPr lang="en-US" dirty="0">
                <a:solidFill>
                  <a:srgbClr val="FF0000"/>
                </a:solidFill>
              </a:rPr>
              <a:t>/exponential growth </a:t>
            </a:r>
            <a:r>
              <a:rPr lang="en-US" dirty="0">
                <a:solidFill>
                  <a:schemeClr val="accent1"/>
                </a:solidFill>
              </a:rPr>
              <a:t>[Might be the same as beast 1.8]</a:t>
            </a:r>
          </a:p>
          <a:p>
            <a:pPr marL="0" indent="0">
              <a:buNone/>
            </a:pPr>
            <a:r>
              <a:rPr lang="en-US" dirty="0"/>
              <a:t>3. Priors for </a:t>
            </a:r>
            <a:r>
              <a:rPr lang="en-US" dirty="0" err="1"/>
              <a:t>luca_branch</a:t>
            </a:r>
            <a:r>
              <a:rPr lang="en-US" dirty="0"/>
              <a:t> and </a:t>
            </a:r>
            <a:r>
              <a:rPr lang="en-US" dirty="0" err="1"/>
              <a:t>luca_height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cenancestorTreeLikelihood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[</a:t>
            </a:r>
            <a:r>
              <a:rPr lang="en-US" dirty="0" err="1">
                <a:solidFill>
                  <a:schemeClr val="accent1"/>
                </a:solidFill>
              </a:rPr>
              <a:t>cen</a:t>
            </a:r>
            <a:r>
              <a:rPr lang="en-US" dirty="0">
                <a:solidFill>
                  <a:schemeClr val="accent1"/>
                </a:solidFill>
              </a:rPr>
              <a:t> = </a:t>
            </a:r>
            <a:r>
              <a:rPr lang="en-US" dirty="0" err="1">
                <a:solidFill>
                  <a:schemeClr val="accent1"/>
                </a:solidFill>
              </a:rPr>
              <a:t>pisca</a:t>
            </a:r>
            <a:r>
              <a:rPr lang="en-US" dirty="0">
                <a:solidFill>
                  <a:schemeClr val="accent1"/>
                </a:solidFill>
              </a:rPr>
              <a:t> specific]</a:t>
            </a:r>
          </a:p>
        </p:txBody>
      </p:sp>
    </p:spTree>
    <p:extLst>
      <p:ext uri="{BB962C8B-B14F-4D97-AF65-F5344CB8AC3E}">
        <p14:creationId xmlns:p14="http://schemas.microsoft.com/office/powerpoint/2010/main" val="1587711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3A2E-E97A-D52D-ABCC-449E17710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also have allele specific copy number, like this: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B2B85-C4DF-5A73-09DE-7C96C279C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13" y="1962260"/>
            <a:ext cx="313471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But this type of data is not available with ’lowpass’ assemblies because the coverage is too low to distinguish </a:t>
            </a:r>
            <a:r>
              <a:rPr lang="en-US" dirty="0" err="1"/>
              <a:t>cn_a</a:t>
            </a:r>
            <a:r>
              <a:rPr lang="en-US" dirty="0"/>
              <a:t> and </a:t>
            </a:r>
            <a:r>
              <a:rPr lang="en-US" dirty="0" err="1"/>
              <a:t>cn_b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F5D6F-DD74-DAF6-184D-C79F0B9D1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730" y="1613694"/>
            <a:ext cx="76708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96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A3558-E9B4-6945-6C83-95F98E2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39183"/>
            <a:ext cx="5024718" cy="4502711"/>
          </a:xfrm>
        </p:spPr>
        <p:txBody>
          <a:bodyPr>
            <a:normAutofit/>
          </a:bodyPr>
          <a:lstStyle/>
          <a:p>
            <a:r>
              <a:rPr lang="en-US" dirty="0"/>
              <a:t>Read into R &gt; make into a csv file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IBD002_21_deep_copynumbers.csv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5E5DD-B553-A877-62AD-A956022B2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946" y="0"/>
            <a:ext cx="6271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51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56B89-4CFD-84FC-4FDC-708A9326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the csv into EXCEL and format edit so the numbers are readable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757EC-2F7B-30DA-3472-835786ECA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5CBDE-AE7A-E73C-BEF9-900767EBD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188" y="1788531"/>
            <a:ext cx="5813612" cy="50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88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E095-EA23-17EA-8DAF-80894C8E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the file by eye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78C87-356E-F8AB-E67D-73B7E3DAD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60250-3288-6584-551B-58B80A545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39" y="1772444"/>
            <a:ext cx="3594100" cy="445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B4FDC-C61A-61EC-B4FE-11C02FB45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891" y="1690688"/>
            <a:ext cx="35941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66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30FE-8130-C53C-1615-D7B7ED90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in ”normal” phylogenetics there are tools to make this step easier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4C5E5-829F-FD48-EB8F-A972B416A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5106" cy="4351338"/>
          </a:xfrm>
        </p:spPr>
        <p:txBody>
          <a:bodyPr/>
          <a:lstStyle/>
          <a:p>
            <a:r>
              <a:rPr lang="en-US" dirty="0"/>
              <a:t>HIV example:</a:t>
            </a:r>
          </a:p>
          <a:p>
            <a:r>
              <a:rPr lang="en-US" dirty="0"/>
              <a:t>GUI Program such as Ali-view / </a:t>
            </a:r>
            <a:r>
              <a:rPr lang="en-US" dirty="0" err="1"/>
              <a:t>geneious</a:t>
            </a:r>
            <a:r>
              <a:rPr lang="en-US" dirty="0"/>
              <a:t> </a:t>
            </a:r>
          </a:p>
          <a:p>
            <a:r>
              <a:rPr lang="en-US" dirty="0"/>
              <a:t>Move the nucleotides to make the best evolutionary model of the data</a:t>
            </a:r>
          </a:p>
          <a:p>
            <a:r>
              <a:rPr lang="en-US" dirty="0"/>
              <a:t>(The idea is that each column represents the same nucleotide position through time)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53FB7-6EFA-38F6-93BB-09CE3B671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06"/>
          <a:stretch/>
        </p:blipFill>
        <p:spPr>
          <a:xfrm>
            <a:off x="5652609" y="1825625"/>
            <a:ext cx="6118049" cy="48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7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2246-924F-9C07-1285-96D8B83B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7FB7A-6280-7F93-2402-A8CDC5750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EF48E-3D6A-6165-32E3-66CB85F1B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06"/>
          <a:stretch/>
        </p:blipFill>
        <p:spPr>
          <a:xfrm>
            <a:off x="2438762" y="0"/>
            <a:ext cx="7314475" cy="584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91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895</Words>
  <Application>Microsoft Macintosh PowerPoint</Application>
  <PresentationFormat>Widescreen</PresentationFormat>
  <Paragraphs>122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Making a pisca XML by hand</vt:lpstr>
      <vt:lpstr>Copy number data </vt:lpstr>
      <vt:lpstr>ACE outputs a ‘segments.txt’ file for each sample </vt:lpstr>
      <vt:lpstr>You can also have allele specific copy number, like this:</vt:lpstr>
      <vt:lpstr>Read into R &gt; make into a csv file   IBD002_21_deep_copynumbers.csv</vt:lpstr>
      <vt:lpstr>Read the csv into EXCEL and format edit so the numbers are readable </vt:lpstr>
      <vt:lpstr>Align the file by eye</vt:lpstr>
      <vt:lpstr>Note: in ”normal” phylogenetics there are tools to make this step easier </vt:lpstr>
      <vt:lpstr>PowerPoint Presentation</vt:lpstr>
      <vt:lpstr>PowerPoint Presentation</vt:lpstr>
      <vt:lpstr>Align file by eye </vt:lpstr>
      <vt:lpstr>R script to convert csv alignment into a dataframe of letters </vt:lpstr>
      <vt:lpstr>R script adds in dates from a csv file Write out the taxa block  </vt:lpstr>
      <vt:lpstr>R script writes out the alignment block </vt:lpstr>
      <vt:lpstr>Stem.xml </vt:lpstr>
      <vt:lpstr>Example 1 strict clock with constant pop size</vt:lpstr>
      <vt:lpstr>Example 1 strict clock with constant pop size</vt:lpstr>
      <vt:lpstr>Example 1 strict clock with constant pop size</vt:lpstr>
      <vt:lpstr>Example 1 strict clock with constant pop size</vt:lpstr>
      <vt:lpstr>Example 1 strict clock with constant pop size</vt:lpstr>
      <vt:lpstr>Example 2 strict clock, exponential growth </vt:lpstr>
      <vt:lpstr>Example 2 strict clock, exponential growth </vt:lpstr>
      <vt:lpstr>Example 2 strict clock, exponential growth </vt:lpstr>
      <vt:lpstr>Example 2 strict clock, exponential growth </vt:lpstr>
      <vt:lpstr>Example 2 strict clock, exponential growth </vt:lpstr>
      <vt:lpstr>Example 3 random local clock (RLC), constant growth</vt:lpstr>
      <vt:lpstr>Example 3 random local clock (RLC), constant size</vt:lpstr>
      <vt:lpstr>Example 3 random local clock (RLC), constant size</vt:lpstr>
      <vt:lpstr>Example 3 random local clock (RLC), constant size</vt:lpstr>
      <vt:lpstr>Example 3 random local clock (RLC), constant size</vt:lpstr>
      <vt:lpstr>Example 3 random local clock (RLC), constant size</vt:lpstr>
      <vt:lpstr>Example 3 random local clock (RLC), constant size</vt:lpstr>
      <vt:lpstr>Example 3 random local clock (RLC), constant size</vt:lpstr>
      <vt:lpstr>Example 4 RLC, exponential growth</vt:lpstr>
      <vt:lpstr>Blocks that are unchanged every time </vt:lpstr>
      <vt:lpstr>PowerPoint Presentation</vt:lpstr>
      <vt:lpstr>Data blocks </vt:lpstr>
      <vt:lpstr>Pisca specific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a pisca XML by hand</dc:title>
  <dc:creator>Heather Grant</dc:creator>
  <cp:lastModifiedBy>Heather Grant</cp:lastModifiedBy>
  <cp:revision>1</cp:revision>
  <dcterms:created xsi:type="dcterms:W3CDTF">2023-08-07T15:57:13Z</dcterms:created>
  <dcterms:modified xsi:type="dcterms:W3CDTF">2023-08-08T09:56:06Z</dcterms:modified>
</cp:coreProperties>
</file>